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2"/>
  </p:notesMasterIdLst>
  <p:handoutMasterIdLst>
    <p:handoutMasterId r:id="rId23"/>
  </p:handoutMasterIdLst>
  <p:sldIdLst>
    <p:sldId id="303" r:id="rId2"/>
    <p:sldId id="256" r:id="rId3"/>
    <p:sldId id="399" r:id="rId4"/>
    <p:sldId id="403" r:id="rId5"/>
    <p:sldId id="407" r:id="rId6"/>
    <p:sldId id="409" r:id="rId7"/>
    <p:sldId id="408" r:id="rId8"/>
    <p:sldId id="406" r:id="rId9"/>
    <p:sldId id="410" r:id="rId10"/>
    <p:sldId id="411" r:id="rId11"/>
    <p:sldId id="402" r:id="rId12"/>
    <p:sldId id="412" r:id="rId13"/>
    <p:sldId id="415" r:id="rId14"/>
    <p:sldId id="416" r:id="rId15"/>
    <p:sldId id="417" r:id="rId16"/>
    <p:sldId id="413" r:id="rId17"/>
    <p:sldId id="400" r:id="rId18"/>
    <p:sldId id="418" r:id="rId19"/>
    <p:sldId id="401" r:id="rId20"/>
    <p:sldId id="308" r:id="rId21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99CCFF"/>
    <a:srgbClr val="66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662" autoAdjust="0"/>
  </p:normalViewPr>
  <p:slideViewPr>
    <p:cSldViewPr>
      <p:cViewPr>
        <p:scale>
          <a:sx n="71" d="100"/>
          <a:sy n="71" d="100"/>
        </p:scale>
        <p:origin x="-134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5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A97E54-05F8-4C8F-961E-4550E1687D86}" type="datetimeFigureOut">
              <a:rPr lang="it-IT" smtClean="0"/>
              <a:t>09/11/2016</a:t>
            </a:fld>
            <a:endParaRPr lang="it-IT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B05C81-7472-45F8-B846-04BFA732D56F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837221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8E1D89-9B11-49F3-912B-44BFE60AD120}" type="datetimeFigureOut">
              <a:rPr lang="it-IT" smtClean="0"/>
              <a:t>09/11/2016</a:t>
            </a:fld>
            <a:endParaRPr lang="it-IT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it-IT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A2063F-8D41-42DD-B70F-93132A5DCCFB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389605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22253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22253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14 Imagen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937" y="280616"/>
            <a:ext cx="1383648" cy="12961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09/11/2016</a:t>
            </a:fld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707904" y="6303912"/>
            <a:ext cx="2133600" cy="365125"/>
          </a:xfrm>
        </p:spPr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09/11/2016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09/11/2016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09/11/2016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09/11/2016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A847CFC-816F-41D0-AAC0-9BF4FEBC753E}" type="datetimeFigureOut">
              <a:rPr lang="es-ES" smtClean="0"/>
              <a:t>09/11/2016</a:t>
            </a:fld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06760" y="638132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 algn="ctr"/>
            <a:fld id="{132FADFE-3B8F-471C-ABF0-DBC7717ECBBC}" type="slidenum">
              <a:rPr lang="es-ES" smtClean="0"/>
              <a:pPr algn="ctr"/>
              <a:t>‹Nº›</a:t>
            </a:fld>
            <a:endParaRPr lang="es-ES" dirty="0"/>
          </a:p>
        </p:txBody>
      </p:sp>
      <p:pic>
        <p:nvPicPr>
          <p:cNvPr id="7" name="Picture 3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8" r:id="rId3"/>
    <p:sldLayoutId id="2147483689" r:id="rId4"/>
    <p:sldLayoutId id="2147483690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-19698"/>
            <a:ext cx="9180512" cy="6858137"/>
          </a:xfrm>
          <a:prstGeom prst="rect">
            <a:avLst/>
          </a:prstGeom>
        </p:spPr>
      </p:pic>
      <p:sp>
        <p:nvSpPr>
          <p:cNvPr id="3" name="2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rgbClr val="FF0000"/>
                </a:solidFill>
              </a:rPr>
              <a:t>Suscribase a http://addkw.com/</a:t>
            </a:r>
            <a:endParaRPr lang="it-IT" sz="1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17203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2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chemeClr val="bg1"/>
                </a:solidFill>
              </a:rPr>
              <a:t>Suscribase a http://addkw.com/</a:t>
            </a:r>
            <a:endParaRPr lang="it-IT" sz="1200" b="1" dirty="0">
              <a:solidFill>
                <a:schemeClr val="bg1"/>
              </a:solidFill>
            </a:endParaRPr>
          </a:p>
        </p:txBody>
      </p:sp>
      <p:pic>
        <p:nvPicPr>
          <p:cNvPr id="5" name="4 Imagen" descr="AnalyticsEvolution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647" y="1628800"/>
            <a:ext cx="8568952" cy="46805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7 CuadroTexto"/>
          <p:cNvSpPr txBox="1"/>
          <p:nvPr/>
        </p:nvSpPr>
        <p:spPr>
          <a:xfrm>
            <a:off x="1979712" y="476672"/>
            <a:ext cx="698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2800" b="1" dirty="0" smtClean="0">
                <a:solidFill>
                  <a:schemeClr val="bg1"/>
                </a:solidFill>
              </a:rPr>
              <a:t>ANALITICA DE NEGOCIOS</a:t>
            </a:r>
            <a:endParaRPr lang="it-IT" sz="2800" b="1" dirty="0">
              <a:solidFill>
                <a:schemeClr val="bg1"/>
              </a:solidFill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6948264" y="5085184"/>
            <a:ext cx="17700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smtClean="0">
                <a:solidFill>
                  <a:srgbClr val="FF0000"/>
                </a:solidFill>
              </a:rPr>
              <a:t>Qu</a:t>
            </a:r>
            <a:r>
              <a:rPr lang="es-419" sz="1200" b="1" dirty="0" smtClean="0">
                <a:solidFill>
                  <a:srgbClr val="FF0000"/>
                </a:solidFill>
              </a:rPr>
              <a:t>e ha sucedido?</a:t>
            </a:r>
          </a:p>
          <a:p>
            <a:r>
              <a:rPr lang="es-419" sz="1200" b="1" dirty="0" smtClean="0">
                <a:solidFill>
                  <a:srgbClr val="FF0000"/>
                </a:solidFill>
              </a:rPr>
              <a:t>Porque ha sucedido?</a:t>
            </a:r>
            <a:endParaRPr lang="it-IT" sz="1200" b="1" dirty="0">
              <a:solidFill>
                <a:srgbClr val="FF0000"/>
              </a:solidFill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6948264" y="3687415"/>
            <a:ext cx="13404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smtClean="0">
                <a:solidFill>
                  <a:srgbClr val="FF0000"/>
                </a:solidFill>
              </a:rPr>
              <a:t>Qu</a:t>
            </a:r>
            <a:r>
              <a:rPr lang="es-419" sz="1200" b="1" dirty="0" smtClean="0">
                <a:solidFill>
                  <a:srgbClr val="FF0000"/>
                </a:solidFill>
              </a:rPr>
              <a:t>e sucedera?</a:t>
            </a:r>
            <a:endParaRPr lang="it-IT" sz="1200" b="1" dirty="0">
              <a:solidFill>
                <a:srgbClr val="FF0000"/>
              </a:solidFill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6948265" y="2494637"/>
            <a:ext cx="177003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b="1" dirty="0" smtClean="0">
                <a:solidFill>
                  <a:srgbClr val="FF0000"/>
                </a:solidFill>
              </a:rPr>
              <a:t>Qu</a:t>
            </a:r>
            <a:r>
              <a:rPr lang="es-419" sz="1100" b="1" dirty="0" smtClean="0">
                <a:solidFill>
                  <a:srgbClr val="FF0000"/>
                </a:solidFill>
              </a:rPr>
              <a:t>e debemos hacer para que suceda tal cosa?</a:t>
            </a:r>
            <a:endParaRPr lang="it-IT" sz="11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2560783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chemeClr val="bg1"/>
                </a:solidFill>
              </a:rPr>
              <a:t>Suscribase a http://addkw.com/</a:t>
            </a:r>
            <a:endParaRPr lang="it-IT" sz="1200" b="1" dirty="0">
              <a:solidFill>
                <a:schemeClr val="bg1"/>
              </a:solidFill>
            </a:endParaRPr>
          </a:p>
        </p:txBody>
      </p:sp>
      <p:pic>
        <p:nvPicPr>
          <p:cNvPr id="5" name="4 Imagen" descr="prescriptive analytics picture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72816"/>
            <a:ext cx="8784976" cy="41764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1 CuadroTexto"/>
          <p:cNvSpPr txBox="1"/>
          <p:nvPr/>
        </p:nvSpPr>
        <p:spPr>
          <a:xfrm>
            <a:off x="2555776" y="4705980"/>
            <a:ext cx="1800200" cy="523220"/>
          </a:xfrm>
          <a:prstGeom prst="rect">
            <a:avLst/>
          </a:prstGeom>
          <a:solidFill>
            <a:srgbClr val="99CC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419" sz="1400" dirty="0" smtClean="0">
                <a:solidFill>
                  <a:srgbClr val="0070C0"/>
                </a:solidFill>
              </a:rPr>
              <a:t>Patrones</a:t>
            </a:r>
          </a:p>
          <a:p>
            <a:pPr algn="ctr"/>
            <a:r>
              <a:rPr lang="es-419" sz="1400" dirty="0" smtClean="0">
                <a:solidFill>
                  <a:srgbClr val="0070C0"/>
                </a:solidFill>
              </a:rPr>
              <a:t>Tendencias</a:t>
            </a:r>
            <a:endParaRPr lang="it-IT" sz="1400" dirty="0">
              <a:solidFill>
                <a:srgbClr val="0070C0"/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479869" y="1628800"/>
            <a:ext cx="23934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600" b="1" dirty="0" smtClean="0">
                <a:latin typeface="Arial Rounded MT Bold" pitchFamily="34" charset="0"/>
              </a:rPr>
              <a:t>Penetración &gt;</a:t>
            </a:r>
            <a:r>
              <a:rPr lang="es-419" sz="3200" b="1" dirty="0" smtClean="0">
                <a:latin typeface="Arial Rounded MT Bold" pitchFamily="34" charset="0"/>
              </a:rPr>
              <a:t>70%</a:t>
            </a:r>
            <a:endParaRPr lang="it-IT" sz="3200" b="1" dirty="0">
              <a:latin typeface="Arial Rounded MT Bold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11560" y="2127339"/>
            <a:ext cx="3456384" cy="276999"/>
          </a:xfrm>
          <a:prstGeom prst="rect">
            <a:avLst/>
          </a:prstGeom>
          <a:solidFill>
            <a:srgbClr val="CCEC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419" sz="1200" dirty="0" smtClean="0">
                <a:solidFill>
                  <a:srgbClr val="002060"/>
                </a:solidFill>
              </a:rPr>
              <a:t>Descriptive analytics</a:t>
            </a:r>
            <a:endParaRPr lang="it-IT" sz="1200" dirty="0">
              <a:solidFill>
                <a:srgbClr val="002060"/>
              </a:solidFill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1979712" y="476672"/>
            <a:ext cx="698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2800" b="1" dirty="0" smtClean="0">
                <a:solidFill>
                  <a:schemeClr val="bg1"/>
                </a:solidFill>
              </a:rPr>
              <a:t>ANALITICA DESCRIPTIVA</a:t>
            </a:r>
            <a:endParaRPr lang="it-IT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7354983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6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6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6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chemeClr val="bg1"/>
                </a:solidFill>
              </a:rPr>
              <a:t>Suscribase a http://addkw.com/</a:t>
            </a:r>
            <a:endParaRPr lang="it-IT" sz="1200" b="1" dirty="0">
              <a:solidFill>
                <a:schemeClr val="bg1"/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979712" y="476672"/>
            <a:ext cx="698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2800" b="1" dirty="0" smtClean="0">
                <a:solidFill>
                  <a:schemeClr val="bg1"/>
                </a:solidFill>
              </a:rPr>
              <a:t>ANALITICA PREDICTIVA</a:t>
            </a:r>
            <a:endParaRPr lang="it-IT" sz="2800" b="1" dirty="0">
              <a:solidFill>
                <a:schemeClr val="bg1"/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4215716" y="2576981"/>
            <a:ext cx="1683474" cy="400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it-IT" sz="2000" b="1" dirty="0" smtClean="0">
                <a:solidFill>
                  <a:schemeClr val="bg1"/>
                </a:solidFill>
              </a:rPr>
              <a:t>Data</a:t>
            </a:r>
            <a:r>
              <a:rPr lang="es-419" sz="2000" b="1" dirty="0" smtClean="0">
                <a:solidFill>
                  <a:schemeClr val="bg1"/>
                </a:solidFill>
              </a:rPr>
              <a:t> Mining</a:t>
            </a:r>
            <a:endParaRPr lang="it-IT" sz="2000" b="1" dirty="0">
              <a:solidFill>
                <a:schemeClr val="bg1"/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1951803" y="4346108"/>
            <a:ext cx="1228221" cy="400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it-IT" sz="2000" b="1" dirty="0" smtClean="0">
                <a:solidFill>
                  <a:schemeClr val="bg1"/>
                </a:solidFill>
              </a:rPr>
              <a:t>S</a:t>
            </a:r>
            <a:r>
              <a:rPr lang="es-419" sz="2000" b="1" dirty="0" smtClean="0">
                <a:solidFill>
                  <a:schemeClr val="bg1"/>
                </a:solidFill>
              </a:rPr>
              <a:t>tatistics</a:t>
            </a:r>
            <a:endParaRPr lang="it-IT" sz="2000" b="1" dirty="0">
              <a:solidFill>
                <a:schemeClr val="bg1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334283" y="2564350"/>
            <a:ext cx="2428870" cy="400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it-IT" sz="2000" b="1" dirty="0" smtClean="0">
                <a:solidFill>
                  <a:schemeClr val="bg1"/>
                </a:solidFill>
              </a:rPr>
              <a:t>L</a:t>
            </a:r>
            <a:r>
              <a:rPr lang="es-419" sz="2000" b="1" dirty="0" smtClean="0">
                <a:solidFill>
                  <a:schemeClr val="bg1"/>
                </a:solidFill>
              </a:rPr>
              <a:t>earning machine</a:t>
            </a:r>
            <a:endParaRPr lang="it-IT" sz="2000" b="1" dirty="0">
              <a:solidFill>
                <a:schemeClr val="bg1"/>
              </a:solidFill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2051602" y="2563933"/>
            <a:ext cx="1358064" cy="400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419" sz="2000" b="1" dirty="0" smtClean="0">
                <a:solidFill>
                  <a:schemeClr val="bg1"/>
                </a:solidFill>
              </a:rPr>
              <a:t>Modeling</a:t>
            </a:r>
            <a:endParaRPr lang="it-IT" sz="2000" b="1" dirty="0">
              <a:solidFill>
                <a:schemeClr val="bg1"/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728957"/>
            <a:ext cx="1546971" cy="834976"/>
          </a:xfrm>
          <a:prstGeom prst="roundRect">
            <a:avLst>
              <a:gd name="adj" fmla="val 8594"/>
            </a:avLst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2162" y="3539856"/>
            <a:ext cx="1687504" cy="806252"/>
          </a:xfrm>
          <a:prstGeom prst="roundRect">
            <a:avLst>
              <a:gd name="adj" fmla="val 8594"/>
            </a:avLst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1133800"/>
            <a:ext cx="1362075" cy="1428750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8221" y="1537857"/>
            <a:ext cx="1444826" cy="1026076"/>
          </a:xfrm>
          <a:prstGeom prst="roundRect">
            <a:avLst>
              <a:gd name="adj" fmla="val 8594"/>
            </a:avLst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8390" y="3165596"/>
            <a:ext cx="5376098" cy="35088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90958396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981164"/>
            <a:ext cx="8287546" cy="27602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chemeClr val="bg1"/>
                </a:solidFill>
              </a:rPr>
              <a:t>Suscribase a http://addkw.com/</a:t>
            </a:r>
            <a:endParaRPr lang="it-IT" sz="1200" b="1" dirty="0">
              <a:solidFill>
                <a:schemeClr val="bg1"/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979712" y="476672"/>
            <a:ext cx="698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2800" b="1" dirty="0" smtClean="0">
                <a:solidFill>
                  <a:schemeClr val="bg1"/>
                </a:solidFill>
              </a:rPr>
              <a:t>PRONOSTICOS</a:t>
            </a:r>
            <a:endParaRPr lang="it-IT" sz="2800" b="1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8170" y="1709937"/>
            <a:ext cx="3488246" cy="22767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922" y="1709936"/>
            <a:ext cx="3748396" cy="222934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13 Rectángulo redondeado"/>
          <p:cNvSpPr/>
          <p:nvPr/>
        </p:nvSpPr>
        <p:spPr>
          <a:xfrm>
            <a:off x="6359923" y="5022184"/>
            <a:ext cx="913044" cy="1719184"/>
          </a:xfrm>
          <a:prstGeom prst="roundRect">
            <a:avLst/>
          </a:prstGeom>
          <a:noFill/>
          <a:ln w="57150">
            <a:solidFill>
              <a:srgbClr val="FF0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14 Flecha doblada hacia arriba"/>
          <p:cNvSpPr/>
          <p:nvPr/>
        </p:nvSpPr>
        <p:spPr>
          <a:xfrm rot="16200000" flipH="1">
            <a:off x="7394764" y="4763304"/>
            <a:ext cx="859592" cy="913042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2645246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chemeClr val="bg1"/>
                </a:solidFill>
              </a:rPr>
              <a:t>Suscribase a http://addkw.com/</a:t>
            </a:r>
            <a:endParaRPr lang="it-IT" sz="1200" b="1" dirty="0">
              <a:solidFill>
                <a:schemeClr val="bg1"/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979712" y="476672"/>
            <a:ext cx="698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2800" b="1" dirty="0" smtClean="0">
                <a:solidFill>
                  <a:schemeClr val="bg1"/>
                </a:solidFill>
              </a:rPr>
              <a:t>ANALISIS PREDICTIVO</a:t>
            </a:r>
            <a:endParaRPr lang="it-IT" sz="2800" b="1" dirty="0">
              <a:solidFill>
                <a:schemeClr val="bg1"/>
              </a:solidFill>
            </a:endParaRPr>
          </a:p>
        </p:txBody>
      </p:sp>
      <p:sp>
        <p:nvSpPr>
          <p:cNvPr id="15" name="14 Flecha doblada hacia arriba"/>
          <p:cNvSpPr/>
          <p:nvPr/>
        </p:nvSpPr>
        <p:spPr>
          <a:xfrm rot="16200000" flipH="1">
            <a:off x="7394764" y="4763304"/>
            <a:ext cx="859592" cy="913042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700808"/>
            <a:ext cx="3733800" cy="23717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1082" y="4575405"/>
            <a:ext cx="2027222" cy="14474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7950" y="4575405"/>
            <a:ext cx="2123132" cy="14474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334738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chemeClr val="bg1"/>
                </a:solidFill>
              </a:rPr>
              <a:t>Suscribase a http://addkw.com/</a:t>
            </a:r>
            <a:endParaRPr lang="it-IT" sz="1200" b="1" dirty="0">
              <a:solidFill>
                <a:schemeClr val="bg1"/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979712" y="476672"/>
            <a:ext cx="698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2800" b="1" dirty="0" smtClean="0">
                <a:solidFill>
                  <a:schemeClr val="bg1"/>
                </a:solidFill>
              </a:rPr>
              <a:t>ANALISIS PREDICTIVO Y PRONOSTICOS</a:t>
            </a:r>
            <a:endParaRPr lang="it-IT" sz="2800" b="1" dirty="0">
              <a:solidFill>
                <a:schemeClr val="bg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196752"/>
            <a:ext cx="3733800" cy="23717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687107"/>
            <a:ext cx="8287546" cy="27602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8 Rectángulo redondeado"/>
          <p:cNvSpPr/>
          <p:nvPr/>
        </p:nvSpPr>
        <p:spPr>
          <a:xfrm>
            <a:off x="6359923" y="4734152"/>
            <a:ext cx="913044" cy="1719184"/>
          </a:xfrm>
          <a:prstGeom prst="roundRect">
            <a:avLst/>
          </a:prstGeom>
          <a:noFill/>
          <a:ln w="57150">
            <a:solidFill>
              <a:srgbClr val="FF0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9 Flecha doblada hacia arriba"/>
          <p:cNvSpPr/>
          <p:nvPr/>
        </p:nvSpPr>
        <p:spPr>
          <a:xfrm rot="16200000" flipH="1">
            <a:off x="7394764" y="4475272"/>
            <a:ext cx="859592" cy="913042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902839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chemeClr val="bg1"/>
                </a:solidFill>
              </a:rPr>
              <a:t>Suscribase a http://addkw.com/</a:t>
            </a:r>
            <a:endParaRPr lang="it-IT" sz="1200" b="1" dirty="0">
              <a:solidFill>
                <a:schemeClr val="bg1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1979712" y="476672"/>
            <a:ext cx="698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2800" b="1" dirty="0" smtClean="0">
                <a:solidFill>
                  <a:schemeClr val="bg1"/>
                </a:solidFill>
              </a:rPr>
              <a:t>ANALITICA PRESCRIPTIVA</a:t>
            </a:r>
            <a:endParaRPr lang="it-IT" sz="2800" b="1" dirty="0">
              <a:solidFill>
                <a:schemeClr val="bg1"/>
              </a:solidFill>
            </a:endParaRPr>
          </a:p>
        </p:txBody>
      </p:sp>
      <p:grpSp>
        <p:nvGrpSpPr>
          <p:cNvPr id="2" name="1 Grupo"/>
          <p:cNvGrpSpPr/>
          <p:nvPr/>
        </p:nvGrpSpPr>
        <p:grpSpPr>
          <a:xfrm>
            <a:off x="1" y="2564904"/>
            <a:ext cx="9150466" cy="3047603"/>
            <a:chOff x="1" y="2564904"/>
            <a:chExt cx="9150466" cy="3047603"/>
          </a:xfrm>
        </p:grpSpPr>
        <p:pic>
          <p:nvPicPr>
            <p:cNvPr id="8194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" y="2564904"/>
              <a:ext cx="9150466" cy="3047603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" name="2 Rectángulo redondeado"/>
            <p:cNvSpPr/>
            <p:nvPr/>
          </p:nvSpPr>
          <p:spPr>
            <a:xfrm>
              <a:off x="6660232" y="3429001"/>
              <a:ext cx="1008112" cy="2183506"/>
            </a:xfrm>
            <a:prstGeom prst="roundRect">
              <a:avLst/>
            </a:prstGeom>
            <a:noFill/>
            <a:ln w="57150">
              <a:solidFill>
                <a:srgbClr val="FF0000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" name="5 Flecha doblada hacia arriba"/>
            <p:cNvSpPr/>
            <p:nvPr/>
          </p:nvSpPr>
          <p:spPr>
            <a:xfrm rot="16200000" flipH="1">
              <a:off x="7626524" y="3470826"/>
              <a:ext cx="1091755" cy="1008112"/>
            </a:xfrm>
            <a:prstGeom prst="bent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9" name="8 Grupo"/>
          <p:cNvGrpSpPr/>
          <p:nvPr/>
        </p:nvGrpSpPr>
        <p:grpSpPr>
          <a:xfrm>
            <a:off x="163548" y="1996226"/>
            <a:ext cx="8800940" cy="3627054"/>
            <a:chOff x="163548" y="1996226"/>
            <a:chExt cx="8800940" cy="3627054"/>
          </a:xfrm>
        </p:grpSpPr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3548" y="1996226"/>
              <a:ext cx="8800940" cy="3627054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" name="10 CuadroTexto"/>
            <p:cNvSpPr txBox="1"/>
            <p:nvPr/>
          </p:nvSpPr>
          <p:spPr>
            <a:xfrm>
              <a:off x="7735562" y="3798919"/>
              <a:ext cx="70884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419" sz="2800" b="1" dirty="0" smtClean="0">
                  <a:solidFill>
                    <a:srgbClr val="FF0000"/>
                  </a:solidFill>
                </a:rPr>
                <a:t>OK</a:t>
              </a:r>
              <a:endParaRPr lang="it-IT" sz="2800" b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159574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chemeClr val="bg1"/>
                </a:solidFill>
              </a:rPr>
              <a:t>Suscribase a http://addkw.com/</a:t>
            </a:r>
            <a:endParaRPr lang="it-IT" sz="1200" b="1" dirty="0">
              <a:solidFill>
                <a:schemeClr val="bg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7232" y="1601687"/>
            <a:ext cx="2818829" cy="23109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715" y="4200673"/>
            <a:ext cx="2818829" cy="22526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5512" y="1601687"/>
            <a:ext cx="2818856" cy="23109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5512" y="4200673"/>
            <a:ext cx="2818856" cy="22526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6 CuadroTexto"/>
          <p:cNvSpPr txBox="1"/>
          <p:nvPr/>
        </p:nvSpPr>
        <p:spPr>
          <a:xfrm>
            <a:off x="1691680" y="476672"/>
            <a:ext cx="698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2800" b="1" dirty="0" smtClean="0">
                <a:solidFill>
                  <a:schemeClr val="bg1"/>
                </a:solidFill>
              </a:rPr>
              <a:t>MODELOS DE ANALITICA PRESCRIPTIVA</a:t>
            </a:r>
            <a:endParaRPr lang="it-IT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242646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chemeClr val="bg1"/>
                </a:solidFill>
              </a:rPr>
              <a:t>Suscribase a http://addkw.com/</a:t>
            </a:r>
            <a:endParaRPr lang="it-IT" sz="1200" b="1" dirty="0">
              <a:solidFill>
                <a:schemeClr val="bg1"/>
              </a:solidFill>
            </a:endParaRPr>
          </a:p>
        </p:txBody>
      </p:sp>
      <p:pic>
        <p:nvPicPr>
          <p:cNvPr id="5" name="4 Imagen" descr="AnalyticsEvolution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647" y="1628800"/>
            <a:ext cx="8568952" cy="46805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2 Rectángulo"/>
          <p:cNvSpPr/>
          <p:nvPr/>
        </p:nvSpPr>
        <p:spPr>
          <a:xfrm>
            <a:off x="611560" y="1916832"/>
            <a:ext cx="8136904" cy="100811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7 CuadroTexto"/>
          <p:cNvSpPr txBox="1"/>
          <p:nvPr/>
        </p:nvSpPr>
        <p:spPr>
          <a:xfrm>
            <a:off x="1979712" y="476672"/>
            <a:ext cx="698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2800" b="1" dirty="0" smtClean="0">
                <a:solidFill>
                  <a:schemeClr val="bg1"/>
                </a:solidFill>
              </a:rPr>
              <a:t>ANALITICA PRESCRIPTIVA</a:t>
            </a:r>
            <a:endParaRPr lang="it-IT" sz="2800" b="1" dirty="0">
              <a:solidFill>
                <a:schemeClr val="bg1"/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4932040" y="5373216"/>
            <a:ext cx="3816424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 smtClean="0">
                <a:latin typeface="Arial Rounded MT Bold" pitchFamily="34" charset="0"/>
              </a:rPr>
              <a:t>D</a:t>
            </a:r>
            <a:r>
              <a:rPr lang="es-419" sz="2000" b="1" dirty="0" smtClean="0">
                <a:latin typeface="Arial Rounded MT Bold" pitchFamily="34" charset="0"/>
              </a:rPr>
              <a:t>e 5 a 10 años para su maduración </a:t>
            </a:r>
          </a:p>
          <a:p>
            <a:pPr algn="ctr"/>
            <a:r>
              <a:rPr lang="es-419" sz="1100" b="1" dirty="0"/>
              <a:t>“Hype Cycle of Emerging Technologies” de Gartner, </a:t>
            </a:r>
            <a:endParaRPr lang="it-IT" sz="1100" b="1" dirty="0"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199319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6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6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chemeClr val="bg1"/>
                </a:solidFill>
              </a:rPr>
              <a:t>Suscribase a http://addkw.com/</a:t>
            </a:r>
            <a:endParaRPr lang="it-IT" sz="1200" b="1" dirty="0">
              <a:solidFill>
                <a:schemeClr val="bg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516" y="1628799"/>
            <a:ext cx="7544916" cy="44910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1979712" y="476672"/>
            <a:ext cx="69847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2800" b="1" dirty="0" smtClean="0">
                <a:solidFill>
                  <a:schemeClr val="bg1"/>
                </a:solidFill>
              </a:rPr>
              <a:t>ANALITICA PRESCRIPTIVA</a:t>
            </a:r>
          </a:p>
          <a:p>
            <a:pPr algn="ctr"/>
            <a:r>
              <a:rPr lang="es-419" sz="2000" b="1" dirty="0" smtClean="0">
                <a:solidFill>
                  <a:schemeClr val="bg1"/>
                </a:solidFill>
              </a:rPr>
              <a:t>Sistema Inteligente de Manejo de Autos de Google</a:t>
            </a:r>
            <a:endParaRPr lang="it-IT" sz="2800" b="1" dirty="0">
              <a:solidFill>
                <a:schemeClr val="bg1"/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915516" y="5149878"/>
            <a:ext cx="28274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 smtClean="0">
                <a:solidFill>
                  <a:schemeClr val="bg1"/>
                </a:solidFill>
                <a:latin typeface="Arial Rounded MT Bold" pitchFamily="34" charset="0"/>
              </a:rPr>
              <a:t>P</a:t>
            </a:r>
            <a:r>
              <a:rPr lang="es-419" sz="2000" b="1" dirty="0" smtClean="0">
                <a:solidFill>
                  <a:schemeClr val="bg1"/>
                </a:solidFill>
                <a:latin typeface="Arial Rounded MT Bold" pitchFamily="34" charset="0"/>
              </a:rPr>
              <a:t>enetración  de las soluciones prescriptivas: 3%</a:t>
            </a:r>
            <a:endParaRPr lang="it-IT" sz="4000" b="1" dirty="0">
              <a:solidFill>
                <a:schemeClr val="bg1"/>
              </a:solidFill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660864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6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6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6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chemeClr val="bg1"/>
                </a:solidFill>
              </a:rPr>
              <a:t>Suscribase a http://addkw.com/</a:t>
            </a:r>
            <a:endParaRPr lang="it-IT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723072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254" y="-31559"/>
            <a:ext cx="9144000" cy="6858137"/>
          </a:xfrm>
          <a:prstGeom prst="rect">
            <a:avLst/>
          </a:prstGeom>
        </p:spPr>
      </p:pic>
      <p:sp>
        <p:nvSpPr>
          <p:cNvPr id="3" name="2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rgbClr val="FF0000"/>
                </a:solidFill>
              </a:rPr>
              <a:t>Suscribase a http://addkw.com/</a:t>
            </a:r>
            <a:endParaRPr lang="it-IT" sz="1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113467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2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chemeClr val="bg1"/>
                </a:solidFill>
              </a:rPr>
              <a:t>Suscribase a http://addkw.com/</a:t>
            </a:r>
            <a:endParaRPr lang="it-IT" sz="1200" b="1" dirty="0">
              <a:solidFill>
                <a:schemeClr val="bg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700808"/>
            <a:ext cx="7046497" cy="47525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1979712" y="476672"/>
            <a:ext cx="69847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2800" b="1" dirty="0" smtClean="0">
                <a:solidFill>
                  <a:schemeClr val="bg1"/>
                </a:solidFill>
              </a:rPr>
              <a:t>PROCESOS DE LA ANALITICA DE NEGOCIOS</a:t>
            </a:r>
            <a:endParaRPr lang="it-IT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992723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chemeClr val="bg1"/>
                </a:solidFill>
              </a:rPr>
              <a:t>Suscribase a http://addkw.com/</a:t>
            </a:r>
            <a:endParaRPr lang="it-IT" sz="1200" b="1" dirty="0">
              <a:solidFill>
                <a:schemeClr val="bg1"/>
              </a:solidFill>
            </a:endParaRPr>
          </a:p>
        </p:txBody>
      </p:sp>
      <p:pic>
        <p:nvPicPr>
          <p:cNvPr id="5" name="4 Imagen" descr="AnalyticsEvolution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647" y="1628800"/>
            <a:ext cx="8568952" cy="46805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2 Rectángulo"/>
          <p:cNvSpPr/>
          <p:nvPr/>
        </p:nvSpPr>
        <p:spPr>
          <a:xfrm>
            <a:off x="611560" y="3861048"/>
            <a:ext cx="8136904" cy="1584176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7 CuadroTexto"/>
          <p:cNvSpPr txBox="1"/>
          <p:nvPr/>
        </p:nvSpPr>
        <p:spPr>
          <a:xfrm>
            <a:off x="1979712" y="476672"/>
            <a:ext cx="69847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2800" b="1" dirty="0" smtClean="0">
                <a:solidFill>
                  <a:schemeClr val="bg1"/>
                </a:solidFill>
              </a:rPr>
              <a:t>ANALITICA DESCRIPTIVA Y DE DIAGNOSTICO</a:t>
            </a:r>
            <a:endParaRPr lang="it-IT" sz="2800" b="1" dirty="0">
              <a:solidFill>
                <a:schemeClr val="bg1"/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5868144" y="5503821"/>
            <a:ext cx="29481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2000" b="1" dirty="0" smtClean="0">
                <a:latin typeface="Arial Rounded MT Bold" pitchFamily="34" charset="0"/>
              </a:rPr>
              <a:t>Penetración &gt;</a:t>
            </a:r>
            <a:r>
              <a:rPr lang="es-419" sz="4000" b="1" dirty="0" smtClean="0">
                <a:latin typeface="Arial Rounded MT Bold" pitchFamily="34" charset="0"/>
              </a:rPr>
              <a:t>70%</a:t>
            </a:r>
            <a:endParaRPr lang="it-IT" sz="4000" b="1" dirty="0"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868219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6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6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6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chemeClr val="bg1"/>
                </a:solidFill>
              </a:rPr>
              <a:t>Suscribase a http://addkw.com/</a:t>
            </a:r>
            <a:endParaRPr lang="it-IT" sz="1200" b="1" dirty="0">
              <a:solidFill>
                <a:schemeClr val="bg1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1979712" y="476672"/>
            <a:ext cx="69847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2800" b="1" dirty="0" smtClean="0">
                <a:solidFill>
                  <a:schemeClr val="bg1"/>
                </a:solidFill>
              </a:rPr>
              <a:t>ANALITICA DESCRIPTIVA Y DE DIAGNOSTICO</a:t>
            </a:r>
            <a:endParaRPr lang="it-IT" sz="2800" b="1" dirty="0">
              <a:solidFill>
                <a:schemeClr val="bg1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324" y="1916832"/>
            <a:ext cx="9121416" cy="35021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1043608" y="4077072"/>
            <a:ext cx="1800200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9" name="8 Rectángulo"/>
          <p:cNvSpPr/>
          <p:nvPr/>
        </p:nvSpPr>
        <p:spPr>
          <a:xfrm>
            <a:off x="2843808" y="4365104"/>
            <a:ext cx="144016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9 Rectángulo"/>
          <p:cNvSpPr/>
          <p:nvPr/>
        </p:nvSpPr>
        <p:spPr>
          <a:xfrm>
            <a:off x="4283968" y="3667897"/>
            <a:ext cx="2376264" cy="12732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10 Rectángulo"/>
          <p:cNvSpPr/>
          <p:nvPr/>
        </p:nvSpPr>
        <p:spPr>
          <a:xfrm>
            <a:off x="6675839" y="4077072"/>
            <a:ext cx="1142977" cy="8645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11 Rectángulo"/>
          <p:cNvSpPr/>
          <p:nvPr/>
        </p:nvSpPr>
        <p:spPr>
          <a:xfrm>
            <a:off x="7821511" y="3861048"/>
            <a:ext cx="926953" cy="10805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12 CuadroTexto"/>
          <p:cNvSpPr txBox="1"/>
          <p:nvPr/>
        </p:nvSpPr>
        <p:spPr>
          <a:xfrm>
            <a:off x="2463073" y="4418402"/>
            <a:ext cx="52052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2800" b="1" dirty="0" smtClean="0">
                <a:solidFill>
                  <a:schemeClr val="bg1"/>
                </a:solidFill>
              </a:rPr>
              <a:t>E S T A C I O N A L I D A D E S </a:t>
            </a:r>
            <a:endParaRPr lang="it-IT" sz="2800" b="1" dirty="0">
              <a:solidFill>
                <a:schemeClr val="bg1"/>
              </a:solidFill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7247327" y="3249270"/>
            <a:ext cx="771365" cy="21544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419" sz="800" dirty="0" smtClean="0"/>
              <a:t>Correlacion</a:t>
            </a:r>
            <a:endParaRPr lang="it-IT" sz="800" dirty="0"/>
          </a:p>
        </p:txBody>
      </p:sp>
    </p:spTree>
    <p:extLst>
      <p:ext uri="{BB962C8B-B14F-4D97-AF65-F5344CB8AC3E}">
        <p14:creationId xmlns:p14="http://schemas.microsoft.com/office/powerpoint/2010/main" val="262448893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4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14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1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14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10" grpId="0" animBg="1"/>
      <p:bldP spid="11" grpId="0" animBg="1"/>
      <p:bldP spid="12" grpId="0" animBg="1"/>
      <p:bldP spid="13" grpId="0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chemeClr val="bg1"/>
                </a:solidFill>
              </a:rPr>
              <a:t>Suscribase a http://addkw.com/</a:t>
            </a:r>
            <a:endParaRPr lang="it-IT" sz="1200" b="1" dirty="0">
              <a:solidFill>
                <a:schemeClr val="bg1"/>
              </a:solidFill>
            </a:endParaRPr>
          </a:p>
        </p:txBody>
      </p:sp>
      <p:pic>
        <p:nvPicPr>
          <p:cNvPr id="5" name="4 Imagen" descr="AnalyticsEvolution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647" y="1628800"/>
            <a:ext cx="8568952" cy="46805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2 Rectángulo"/>
          <p:cNvSpPr/>
          <p:nvPr/>
        </p:nvSpPr>
        <p:spPr>
          <a:xfrm>
            <a:off x="611560" y="2924944"/>
            <a:ext cx="8136904" cy="936104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7 CuadroTexto"/>
          <p:cNvSpPr txBox="1"/>
          <p:nvPr/>
        </p:nvSpPr>
        <p:spPr>
          <a:xfrm>
            <a:off x="1979712" y="476672"/>
            <a:ext cx="698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2800" b="1" dirty="0" smtClean="0">
                <a:solidFill>
                  <a:schemeClr val="bg1"/>
                </a:solidFill>
              </a:rPr>
              <a:t>ANALITICA PREDICTIVA</a:t>
            </a:r>
            <a:endParaRPr lang="it-IT" sz="2800" b="1" dirty="0">
              <a:solidFill>
                <a:schemeClr val="bg1"/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5796136" y="5503821"/>
            <a:ext cx="28855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2000" b="1" dirty="0" smtClean="0">
                <a:latin typeface="Arial Rounded MT Bold" pitchFamily="34" charset="0"/>
              </a:rPr>
              <a:t>Penetración 15%-25%</a:t>
            </a:r>
            <a:endParaRPr lang="it-IT" sz="4000" b="1" dirty="0"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946775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6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6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6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chemeClr val="bg1"/>
                </a:solidFill>
              </a:rPr>
              <a:t>Suscribase a http://addkw.com/</a:t>
            </a:r>
            <a:endParaRPr lang="it-IT" sz="1200" b="1" dirty="0">
              <a:solidFill>
                <a:schemeClr val="bg1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1979712" y="476672"/>
            <a:ext cx="698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2800" b="1" dirty="0" smtClean="0">
                <a:solidFill>
                  <a:schemeClr val="bg1"/>
                </a:solidFill>
              </a:rPr>
              <a:t>ANALITICA PREDICTIVA</a:t>
            </a:r>
            <a:endParaRPr lang="it-IT" sz="2800" b="1" dirty="0">
              <a:solidFill>
                <a:schemeClr val="bg1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564904"/>
            <a:ext cx="9150466" cy="30476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Rectángulo redondeado"/>
          <p:cNvSpPr/>
          <p:nvPr/>
        </p:nvSpPr>
        <p:spPr>
          <a:xfrm>
            <a:off x="6660232" y="3429001"/>
            <a:ext cx="1008112" cy="2183506"/>
          </a:xfrm>
          <a:prstGeom prst="roundRect">
            <a:avLst/>
          </a:prstGeom>
          <a:noFill/>
          <a:ln w="57150">
            <a:solidFill>
              <a:srgbClr val="FF0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5 Flecha doblada hacia arriba"/>
          <p:cNvSpPr/>
          <p:nvPr/>
        </p:nvSpPr>
        <p:spPr>
          <a:xfrm rot="16200000" flipH="1">
            <a:off x="7626524" y="3470826"/>
            <a:ext cx="1091755" cy="1008112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5971683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7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17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chemeClr val="bg1"/>
                </a:solidFill>
              </a:rPr>
              <a:t>Suscribase a http://addkw.com/</a:t>
            </a:r>
            <a:endParaRPr lang="it-IT" sz="1200" b="1" dirty="0">
              <a:solidFill>
                <a:schemeClr val="bg1"/>
              </a:solidFill>
            </a:endParaRPr>
          </a:p>
        </p:txBody>
      </p:sp>
      <p:pic>
        <p:nvPicPr>
          <p:cNvPr id="5" name="4 Imagen" descr="AnalyticsEvolution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647" y="1628800"/>
            <a:ext cx="8568952" cy="46805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2 Rectángulo"/>
          <p:cNvSpPr/>
          <p:nvPr/>
        </p:nvSpPr>
        <p:spPr>
          <a:xfrm>
            <a:off x="611560" y="1916832"/>
            <a:ext cx="8136904" cy="100811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7 CuadroTexto"/>
          <p:cNvSpPr txBox="1"/>
          <p:nvPr/>
        </p:nvSpPr>
        <p:spPr>
          <a:xfrm>
            <a:off x="1979712" y="476672"/>
            <a:ext cx="698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2800" b="1" dirty="0" smtClean="0">
                <a:solidFill>
                  <a:schemeClr val="bg1"/>
                </a:solidFill>
              </a:rPr>
              <a:t>ANALITICA PRESCRIPTIVA</a:t>
            </a:r>
            <a:endParaRPr lang="it-IT" sz="2800" b="1" dirty="0">
              <a:solidFill>
                <a:schemeClr val="bg1"/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012160" y="5503821"/>
            <a:ext cx="26227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2000" b="1" dirty="0" smtClean="0">
                <a:latin typeface="Arial Rounded MT Bold" pitchFamily="34" charset="0"/>
              </a:rPr>
              <a:t>Penetración </a:t>
            </a:r>
            <a:r>
              <a:rPr lang="es-419" sz="4000" b="1" dirty="0">
                <a:latin typeface="Arial Rounded MT Bold" pitchFamily="34" charset="0"/>
              </a:rPr>
              <a:t> </a:t>
            </a:r>
            <a:r>
              <a:rPr lang="es-419" sz="4000" b="1" dirty="0" smtClean="0">
                <a:latin typeface="Arial Rounded MT Bold" pitchFamily="34" charset="0"/>
              </a:rPr>
              <a:t>5%</a:t>
            </a:r>
            <a:endParaRPr lang="it-IT" sz="4000" b="1" dirty="0"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486832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6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6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6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chemeClr val="bg1"/>
                </a:solidFill>
              </a:rPr>
              <a:t>Suscribase a http://addkw.com/</a:t>
            </a:r>
            <a:endParaRPr lang="it-IT" sz="1200" b="1" dirty="0">
              <a:solidFill>
                <a:schemeClr val="bg1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1979712" y="476672"/>
            <a:ext cx="698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2800" b="1" dirty="0" smtClean="0">
                <a:solidFill>
                  <a:schemeClr val="bg1"/>
                </a:solidFill>
              </a:rPr>
              <a:t>ANALITICA PRESCRIPTIVA</a:t>
            </a:r>
            <a:endParaRPr lang="it-IT" sz="2800" b="1" dirty="0">
              <a:solidFill>
                <a:schemeClr val="bg1"/>
              </a:solidFill>
            </a:endParaRPr>
          </a:p>
        </p:txBody>
      </p:sp>
      <p:grpSp>
        <p:nvGrpSpPr>
          <p:cNvPr id="2" name="1 Grupo"/>
          <p:cNvGrpSpPr/>
          <p:nvPr/>
        </p:nvGrpSpPr>
        <p:grpSpPr>
          <a:xfrm>
            <a:off x="1" y="2564904"/>
            <a:ext cx="9150466" cy="3047603"/>
            <a:chOff x="1" y="2564904"/>
            <a:chExt cx="9150466" cy="3047603"/>
          </a:xfrm>
        </p:grpSpPr>
        <p:pic>
          <p:nvPicPr>
            <p:cNvPr id="8194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" y="2564904"/>
              <a:ext cx="9150466" cy="3047603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" name="2 Rectángulo redondeado"/>
            <p:cNvSpPr/>
            <p:nvPr/>
          </p:nvSpPr>
          <p:spPr>
            <a:xfrm>
              <a:off x="6660232" y="3429001"/>
              <a:ext cx="1008112" cy="2183506"/>
            </a:xfrm>
            <a:prstGeom prst="roundRect">
              <a:avLst/>
            </a:prstGeom>
            <a:noFill/>
            <a:ln w="57150">
              <a:solidFill>
                <a:srgbClr val="FF0000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" name="5 Flecha doblada hacia arriba"/>
            <p:cNvSpPr/>
            <p:nvPr/>
          </p:nvSpPr>
          <p:spPr>
            <a:xfrm rot="16200000" flipH="1">
              <a:off x="7626524" y="3470826"/>
              <a:ext cx="1091755" cy="1008112"/>
            </a:xfrm>
            <a:prstGeom prst="bent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9" name="8 Grupo"/>
          <p:cNvGrpSpPr/>
          <p:nvPr/>
        </p:nvGrpSpPr>
        <p:grpSpPr>
          <a:xfrm>
            <a:off x="163548" y="1996226"/>
            <a:ext cx="8800940" cy="3627054"/>
            <a:chOff x="163548" y="1996226"/>
            <a:chExt cx="8800940" cy="3627054"/>
          </a:xfrm>
        </p:grpSpPr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3548" y="1996226"/>
              <a:ext cx="8800940" cy="3627054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" name="10 CuadroTexto"/>
            <p:cNvSpPr txBox="1"/>
            <p:nvPr/>
          </p:nvSpPr>
          <p:spPr>
            <a:xfrm>
              <a:off x="7735562" y="3798919"/>
              <a:ext cx="70884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419" sz="2800" b="1" dirty="0" smtClean="0">
                  <a:solidFill>
                    <a:srgbClr val="FF0000"/>
                  </a:solidFill>
                </a:rPr>
                <a:t>OK</a:t>
              </a:r>
              <a:endParaRPr lang="it-IT" sz="2800" b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2557698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oticario">
  <a:themeElements>
    <a:clrScheme name="Boticario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Boticario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oticari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10372</TotalTime>
  <Words>294</Words>
  <Application>Microsoft Office PowerPoint</Application>
  <PresentationFormat>Presentación en pantalla (4:3)</PresentationFormat>
  <Paragraphs>80</Paragraphs>
  <Slides>20</Slides>
  <Notes>20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20</vt:i4>
      </vt:variant>
    </vt:vector>
  </HeadingPairs>
  <TitlesOfParts>
    <vt:vector size="21" baseType="lpstr">
      <vt:lpstr>Boticario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Inteligencia de Negocios</dc:title>
  <dc:creator>Pedro Chavez</dc:creator>
  <cp:lastModifiedBy>Pedro</cp:lastModifiedBy>
  <cp:revision>225</cp:revision>
  <dcterms:created xsi:type="dcterms:W3CDTF">2015-03-20T20:20:12Z</dcterms:created>
  <dcterms:modified xsi:type="dcterms:W3CDTF">2016-11-09T14:20:24Z</dcterms:modified>
</cp:coreProperties>
</file>